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1" r:id="rId13"/>
    <p:sldId id="272" r:id="rId14"/>
    <p:sldId id="273" r:id="rId15"/>
    <p:sldId id="266" r:id="rId16"/>
    <p:sldId id="276" r:id="rId17"/>
    <p:sldId id="274" r:id="rId18"/>
    <p:sldId id="275" r:id="rId19"/>
    <p:sldId id="260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8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6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4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5DA8-F6DD-4C31-9BC9-138589F1DC0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047F-97BC-4C41-99B8-D4EB333F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238" y="545689"/>
            <a:ext cx="10407445" cy="513243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JOB, </a:t>
            </a:r>
            <a:b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VICTIM </a:t>
            </a:r>
            <a:b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TO </a:t>
            </a:r>
            <a:b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VICTOR</a:t>
            </a:r>
            <a:b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6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Role of the Adversary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5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Images of the Adversary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92654-5A46-CF29-7A9F-E3E40D85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53" y="1562479"/>
            <a:ext cx="6243506" cy="4758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2AAF34-BB5D-73A4-E74E-E9154D68E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8" y="1428617"/>
            <a:ext cx="4366712" cy="50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Images of the Adversary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700C9-C393-CA7E-93A5-AE8355EBE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93"/>
          <a:stretch/>
        </p:blipFill>
        <p:spPr>
          <a:xfrm>
            <a:off x="236483" y="1299792"/>
            <a:ext cx="4438639" cy="5130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41C6D-BBF1-ECC1-D0A2-7AE81082F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65" y="1640559"/>
            <a:ext cx="7118352" cy="44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Images of the Adversary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6ECEA-8F8C-10CF-F57A-DB8547BC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91" y="1150374"/>
            <a:ext cx="9728617" cy="54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3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Images of the Adversary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0CE71-D13E-01BA-47FD-8FC01498C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3" r="18946"/>
          <a:stretch/>
        </p:blipFill>
        <p:spPr>
          <a:xfrm>
            <a:off x="218769" y="1150374"/>
            <a:ext cx="5445725" cy="5217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9EADF4-8691-B7B8-E72C-423832E12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95" r="5645"/>
          <a:stretch/>
        </p:blipFill>
        <p:spPr>
          <a:xfrm>
            <a:off x="5841167" y="1642227"/>
            <a:ext cx="6132064" cy="43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DA157-2DB8-DCA8-DAB7-BEDA7DC9F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4" r="24397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latin typeface="Verdana" panose="020B0604030504040204" pitchFamily="34" charset="0"/>
                <a:ea typeface="Verdana" panose="020B0604030504040204" pitchFamily="34" charset="0"/>
              </a:rPr>
              <a:t>Images of the Adversary</a:t>
            </a:r>
            <a:endParaRPr lang="en-US" sz="4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362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INTRODUCTION (continued)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1965223" y="1268362"/>
            <a:ext cx="101235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Perspectives on the Theme</a:t>
            </a:r>
          </a:p>
          <a:p>
            <a:pPr lvl="1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B. Complicating Cultural Influences</a:t>
            </a:r>
          </a:p>
          <a:p>
            <a:pPr marL="1428750" lvl="2" indent="-514350"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is the Adversary viewed today?</a:t>
            </a:r>
          </a:p>
          <a:p>
            <a:pPr marL="1428750" lvl="2" indent="-514350">
              <a:buAutoNum type="arabicPeriod"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428750" lvl="2" indent="-514350"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do we portray him?</a:t>
            </a:r>
          </a:p>
          <a:p>
            <a:pPr marL="1428750" lvl="2" indent="-514350">
              <a:buAutoNum type="arabicPeriod"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428750" lvl="2" indent="-514350"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Here are three examples of contemporary cultural influence</a:t>
            </a:r>
          </a:p>
          <a:p>
            <a:pPr marL="1771650" lvl="2" indent="-857250">
              <a:buFont typeface="+mj-lt"/>
              <a:buAutoNum type="arabicPeriod"/>
            </a:pPr>
            <a:endParaRPr lang="en-US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1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6" cy="2665509"/>
          </a:xfrm>
        </p:spPr>
        <p:txBody>
          <a:bodyPr>
            <a:normAutofit/>
          </a:bodyPr>
          <a:lstStyle/>
          <a:p>
            <a:pPr algn="r"/>
            <a:r>
              <a:rPr lang="en-US" sz="7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Johnny Blaze</a:t>
            </a:r>
            <a:endParaRPr lang="en-US" sz="7200">
              <a:solidFill>
                <a:schemeClr val="bg1"/>
              </a:solidFill>
            </a:endParaRPr>
          </a:p>
        </p:txBody>
      </p:sp>
      <p:pic>
        <p:nvPicPr>
          <p:cNvPr id="2" name="Picture 1" descr="Art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447A8556-2FE1-BD87-0388-2A2C40E10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9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934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75440-99FE-E97D-7483-723EBEB00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latin typeface="Verdana" panose="020B0604030504040204" pitchFamily="34" charset="0"/>
                <a:ea typeface="Verdana" panose="020B0604030504040204" pitchFamily="34" charset="0"/>
              </a:rPr>
              <a:t>Lucifer</a:t>
            </a:r>
            <a:endParaRPr lang="en-US" sz="4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97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8932269">
            <a:off x="-709420" y="852354"/>
            <a:ext cx="8419540" cy="4567137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FRANK E. PERETTI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21561-26CD-E742-9594-B1FBDECCD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94" r="-1" b="143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659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221226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Victim to Victory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1509248" y="938918"/>
            <a:ext cx="1068275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Perspectives on the Theme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C. Teachings from Job on the Theme</a:t>
            </a:r>
          </a:p>
          <a:p>
            <a:pPr marL="1428750" lvl="2" indent="-514350">
              <a:buAutoNum type="arabicPeriod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story of Job does not teach dualism</a:t>
            </a:r>
          </a:p>
          <a:p>
            <a:pPr marL="1428750" lvl="2" indent="-514350">
              <a:buAutoNum type="arabicPeriod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and Jesus show us that the Adversary is our adversary (Luke 22:31)</a:t>
            </a:r>
          </a:p>
          <a:p>
            <a:pPr marL="1428750" lvl="2" indent="-514350">
              <a:buAutoNum type="arabicPeriod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Job's saga reveals the Adversary as an influencer seeking opportunities to temp us to turn our backs on God</a:t>
            </a:r>
          </a:p>
          <a:p>
            <a:pPr marL="1428750" lvl="2" indent="-514350">
              <a:buAutoNum type="arabicPeriod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Job’s friends and wife teach us that we must not become allies of the Accuser and Tempter</a:t>
            </a:r>
          </a:p>
        </p:txBody>
      </p:sp>
    </p:spTree>
    <p:extLst>
      <p:ext uri="{BB962C8B-B14F-4D97-AF65-F5344CB8AC3E}">
        <p14:creationId xmlns:p14="http://schemas.microsoft.com/office/powerpoint/2010/main" val="402860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78" y="427703"/>
            <a:ext cx="11538154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Victim to Victory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1915139" y="3062576"/>
            <a:ext cx="922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AutoNum type="romanUcPeriod"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Story of an Oppressed People</a:t>
            </a:r>
          </a:p>
          <a:p>
            <a:pPr marL="857250" indent="-857250">
              <a:buAutoNum type="romanUcPeriod"/>
            </a:pPr>
            <a:endParaRPr lang="en-US" sz="3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1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Victim to Victory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1831257" y="1292366"/>
            <a:ext cx="104639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IV. Questions and Applications</a:t>
            </a:r>
          </a:p>
          <a:p>
            <a:pPr marL="971550" lvl="1" indent="-514350">
              <a:buAutoNum type="alphaU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do you think was the purpose of the Adversary in coming before God?</a:t>
            </a:r>
          </a:p>
          <a:p>
            <a:pPr marL="971550" lvl="1" indent="-514350">
              <a:buAutoNum type="alphaU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do we know when it’s the affliction of the Adversary and not God?</a:t>
            </a:r>
          </a:p>
          <a:p>
            <a:pPr marL="971550" lvl="1" indent="-514350">
              <a:buAutoNum type="alphaU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What does the Bible teach us about responding to affliction?</a:t>
            </a:r>
          </a:p>
          <a:p>
            <a:pPr marL="971550" lvl="1" indent="-514350">
              <a:buFontTx/>
              <a:buAutoNum type="alphaU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doesn’t the Adversary appear at the end of the book?</a:t>
            </a:r>
          </a:p>
          <a:p>
            <a:pPr marL="971550" lvl="1" indent="-514350">
              <a:buAutoNum type="alphaUcPeriod"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en-US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0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68" y="427703"/>
            <a:ext cx="11754464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Story of an Oppressed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346588" y="6165502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10127226" y="6199464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0" y="639633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2870A-76D8-63ED-C710-F001B3AD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203" y="1616533"/>
            <a:ext cx="3107559" cy="4313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D4566-6990-0C8D-7456-9AF6C9DAC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88" y="1150374"/>
            <a:ext cx="2933700" cy="4200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A80AC-07C7-18BA-6FFC-973A70EC3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678" y="1150374"/>
            <a:ext cx="4055804" cy="280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3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285799"/>
            <a:ext cx="1167826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Victim to Victory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1505564" y="948690"/>
            <a:ext cx="106864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Introduction to the Theme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Definition of the theme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Role: a person’s (or being’s) expected functions, activities, and actions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role and person of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HaSatan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in his names:  like the Adversary or Antagonist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 is known as the Accuser and Slanderer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 is also Abaddon/Apollyon, the afflicter and destroyer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 is also the Tempter</a:t>
            </a:r>
          </a:p>
          <a:p>
            <a:pPr lvl="2"/>
            <a:endParaRPr lang="en-US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5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968" y="427703"/>
            <a:ext cx="1167826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Victim or Victory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2068462" y="1268361"/>
            <a:ext cx="101235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II. Introduction to the Theme 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Definition (functions as the adversary, antagonist, accuser, afflicter and tempter)</a:t>
            </a:r>
          </a:p>
          <a:p>
            <a:pPr lvl="2"/>
            <a:endParaRPr lang="en-US" sz="2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14450" lvl="1" indent="-857250">
              <a:buFont typeface="+mj-lt"/>
              <a:buAutoNum type="alphaU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Participant Expectations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issues do you expect to be addressed?</a:t>
            </a:r>
          </a:p>
          <a:p>
            <a:pPr marL="1771650" lvl="2" indent="-857250">
              <a:buFont typeface="+mj-lt"/>
              <a:buAutoNum type="arabicPeriod"/>
            </a:pPr>
            <a:endParaRPr lang="en-US" sz="2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1650" lvl="2" indent="-857250">
              <a:buFont typeface="+mj-lt"/>
              <a:buAutoNum type="arabicPeriod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have you always wanted to know?</a:t>
            </a:r>
          </a:p>
        </p:txBody>
      </p:sp>
    </p:spTree>
    <p:extLst>
      <p:ext uri="{BB962C8B-B14F-4D97-AF65-F5344CB8AC3E}">
        <p14:creationId xmlns:p14="http://schemas.microsoft.com/office/powerpoint/2010/main" val="275370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INTRODUCTION (continued)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1849692" y="1253614"/>
            <a:ext cx="103423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Perspectives on the Theme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References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1-2; 42 (Adversary, Antagonist, Accuser, Afflicter, Tempter, Loser) 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2:9 (the temptress)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 4:8,27; 8:11; 11:5-6, 33:9,12 (the earthly accusers) 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 3; Matt 4:1 (Tempter)</a:t>
            </a:r>
          </a:p>
          <a:p>
            <a:pPr marL="1771650" lvl="2" indent="-857250">
              <a:buFont typeface="+mj-lt"/>
              <a:buAutoNum type="arabicPeriod"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1650" lvl="2" indent="-857250">
              <a:buFont typeface="+mj-lt"/>
              <a:buAutoNum type="arabicPeriod"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endParaRPr lang="en-US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0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INTRODUCTION (continued)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1965223" y="1268362"/>
            <a:ext cx="101235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Perspectives on the Theme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References (continued)</a:t>
            </a:r>
          </a:p>
          <a:p>
            <a:pPr lvl="2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Zech 3:1-2 (Accuser)</a:t>
            </a:r>
          </a:p>
          <a:p>
            <a:pPr lvl="2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Luke 22:31 (Afflicter)</a:t>
            </a:r>
          </a:p>
          <a:p>
            <a:pPr lvl="2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II Cor 11:14 (angel of light)</a:t>
            </a:r>
          </a:p>
          <a:p>
            <a:pPr lvl="2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I Pet 5:8 (Slanderer, Antagonist)</a:t>
            </a:r>
          </a:p>
          <a:p>
            <a:pPr lvl="2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Rev 9:11; 12:3,7-9 (Destroyer)</a:t>
            </a:r>
          </a:p>
          <a:p>
            <a:pPr lvl="2"/>
            <a:endParaRPr lang="en-US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3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658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JOB: INTRODUCTION (continued)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AF1184-420E-0A0D-7614-D648752154A1}"/>
              </a:ext>
            </a:extLst>
          </p:cNvPr>
          <p:cNvSpPr txBox="1"/>
          <p:nvPr/>
        </p:nvSpPr>
        <p:spPr>
          <a:xfrm>
            <a:off x="10345994" y="6175109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7CD9-D59F-C5A0-7463-9E779068502F}"/>
              </a:ext>
            </a:extLst>
          </p:cNvPr>
          <p:cNvSpPr txBox="1"/>
          <p:nvPr/>
        </p:nvSpPr>
        <p:spPr>
          <a:xfrm>
            <a:off x="435078" y="6175108"/>
            <a:ext cx="18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VICTORY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1013A-C2EC-3D70-FCA4-8B96D8F7C7B3}"/>
              </a:ext>
            </a:extLst>
          </p:cNvPr>
          <p:cNvSpPr txBox="1"/>
          <p:nvPr/>
        </p:nvSpPr>
        <p:spPr>
          <a:xfrm>
            <a:off x="5840361" y="639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012D0-91C1-B653-C506-AF205FC0A23F}"/>
              </a:ext>
            </a:extLst>
          </p:cNvPr>
          <p:cNvSpPr txBox="1"/>
          <p:nvPr/>
        </p:nvSpPr>
        <p:spPr>
          <a:xfrm>
            <a:off x="1849693" y="1001662"/>
            <a:ext cx="101235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III. Perspectives on the Theme</a:t>
            </a:r>
          </a:p>
          <a:p>
            <a:pPr lvl="1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B. Complicating Cultural Influences</a:t>
            </a:r>
          </a:p>
          <a:p>
            <a:pPr marL="1428750" lvl="2" indent="-514350"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is the Adversary portrayed today?</a:t>
            </a:r>
          </a:p>
          <a:p>
            <a:pPr marL="1428750" lvl="2" indent="-514350">
              <a:buAutoNum type="arabicPeriod"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428750" lvl="2" indent="-514350"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does our culture generally characterize him?</a:t>
            </a:r>
          </a:p>
          <a:p>
            <a:pPr marL="1428750" lvl="2" indent="-514350">
              <a:buAutoNum type="arabicPeriod"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428750" lvl="2" indent="-514350">
              <a:buAutoNum type="arabicPeriod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Here are three examples of contemporary cultural influence</a:t>
            </a:r>
          </a:p>
          <a:p>
            <a:pPr lvl="1"/>
            <a:endParaRPr lang="en-US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71650" lvl="2" indent="-857250">
              <a:buFont typeface="+mj-lt"/>
              <a:buAutoNum type="alphaUcPeriod"/>
            </a:pPr>
            <a:endParaRPr lang="en-US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2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A76AA-EBCD-4B60-AF0A-4F6AB4988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8" y="427703"/>
            <a:ext cx="11412793" cy="722671"/>
          </a:xfrm>
        </p:spPr>
        <p:txBody>
          <a:bodyPr anchor="t">
            <a:normAutofit/>
          </a:bodyPr>
          <a:lstStyle/>
          <a:p>
            <a:pPr algn="l"/>
            <a:r>
              <a:rPr lang="en-US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Images of the Adversary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F154C7-0FED-3636-D9F4-7D5521D8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546" y="2099887"/>
            <a:ext cx="2050026" cy="421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D3A603-2874-FE49-B87B-4BDDFB33F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0623"/>
            <a:ext cx="4715725" cy="47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4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5761</TotalTime>
  <Words>551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Cooper Black</vt:lpstr>
      <vt:lpstr>Verdana</vt:lpstr>
      <vt:lpstr>Office Theme</vt:lpstr>
      <vt:lpstr>JOB,          VICTIM                      TO                          VICTOR  The Role of the Adversary</vt:lpstr>
      <vt:lpstr>JOB: Victim to Victory</vt:lpstr>
      <vt:lpstr>The Story of an Oppressed People</vt:lpstr>
      <vt:lpstr>JOB: Victim to Victory</vt:lpstr>
      <vt:lpstr>JOB: Victim or Victory</vt:lpstr>
      <vt:lpstr>JOB: INTRODUCTION (continued)</vt:lpstr>
      <vt:lpstr>JOB: INTRODUCTION (continued)</vt:lpstr>
      <vt:lpstr>JOB: INTRODUCTION (continued)</vt:lpstr>
      <vt:lpstr>Images of the Adversary</vt:lpstr>
      <vt:lpstr>Images of the Adversary</vt:lpstr>
      <vt:lpstr>Images of the Adversary</vt:lpstr>
      <vt:lpstr>Images of the Adversary</vt:lpstr>
      <vt:lpstr>Images of the Adversary</vt:lpstr>
      <vt:lpstr>Images of the Adversary</vt:lpstr>
      <vt:lpstr>JOB: INTRODUCTION (continued)</vt:lpstr>
      <vt:lpstr>Johnny Blaze</vt:lpstr>
      <vt:lpstr>Lucifer</vt:lpstr>
      <vt:lpstr>FRANK E. PERETTI</vt:lpstr>
      <vt:lpstr>JOB: Victim to Victory</vt:lpstr>
      <vt:lpstr>JOB: Victim to Victory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Huckabay</dc:creator>
  <cp:lastModifiedBy>Gary Huckabay</cp:lastModifiedBy>
  <cp:revision>53</cp:revision>
  <dcterms:created xsi:type="dcterms:W3CDTF">2023-03-06T21:08:35Z</dcterms:created>
  <dcterms:modified xsi:type="dcterms:W3CDTF">2023-03-11T22:04:20Z</dcterms:modified>
</cp:coreProperties>
</file>